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7" r:id="rId4"/>
    <p:sldId id="262" r:id="rId5"/>
    <p:sldId id="268" r:id="rId6"/>
    <p:sldId id="269" r:id="rId7"/>
    <p:sldId id="259" r:id="rId8"/>
    <p:sldId id="258" r:id="rId9"/>
    <p:sldId id="261" r:id="rId10"/>
    <p:sldId id="263" r:id="rId11"/>
    <p:sldId id="264" r:id="rId12"/>
    <p:sldId id="265" r:id="rId13"/>
    <p:sldId id="266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81" r:id="rId24"/>
    <p:sldId id="285" r:id="rId25"/>
    <p:sldId id="286" r:id="rId26"/>
    <p:sldId id="287" r:id="rId27"/>
    <p:sldId id="280" r:id="rId28"/>
    <p:sldId id="279" r:id="rId29"/>
    <p:sldId id="282" r:id="rId30"/>
    <p:sldId id="28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2" d="100"/>
          <a:sy n="82" d="100"/>
        </p:scale>
        <p:origin x="114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60B8F3-AB3C-45E9-B879-90289A9340E3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E3CA6BE-8014-44CC-AFA4-1D7C21732609}">
      <dgm:prSet/>
      <dgm:spPr/>
      <dgm:t>
        <a:bodyPr/>
        <a:lstStyle/>
        <a:p>
          <a:r>
            <a:rPr lang="en-US" dirty="0"/>
            <a:t>In late 2018, Digital ad fraud was recorded by the Justice Department in excess of $36 million dollars of damages due to 3ve technology and </a:t>
          </a:r>
          <a:r>
            <a:rPr lang="en-US" dirty="0" err="1"/>
            <a:t>Methbot</a:t>
          </a:r>
          <a:r>
            <a:rPr lang="en-US" dirty="0"/>
            <a:t> as the </a:t>
          </a:r>
          <a:r>
            <a:rPr lang="en-US" dirty="0" err="1"/>
            <a:t>culprets</a:t>
          </a:r>
          <a:r>
            <a:rPr lang="en-US" dirty="0"/>
            <a:t>.</a:t>
          </a:r>
        </a:p>
      </dgm:t>
    </dgm:pt>
    <dgm:pt modelId="{A7528C6C-4A25-4461-8880-238FB712B257}" type="parTrans" cxnId="{255C7751-E35F-4659-93B0-324A6A637495}">
      <dgm:prSet/>
      <dgm:spPr/>
      <dgm:t>
        <a:bodyPr/>
        <a:lstStyle/>
        <a:p>
          <a:endParaRPr lang="en-US"/>
        </a:p>
      </dgm:t>
    </dgm:pt>
    <dgm:pt modelId="{2FA8F2CD-F34A-436A-8574-FA02ED2CA9D4}" type="sibTrans" cxnId="{255C7751-E35F-4659-93B0-324A6A637495}">
      <dgm:prSet/>
      <dgm:spPr/>
      <dgm:t>
        <a:bodyPr/>
        <a:lstStyle/>
        <a:p>
          <a:endParaRPr lang="en-US"/>
        </a:p>
      </dgm:t>
    </dgm:pt>
    <dgm:pt modelId="{CA8AF551-1972-40FB-A9C1-9587F60A179C}">
      <dgm:prSet/>
      <dgm:spPr/>
      <dgm:t>
        <a:bodyPr/>
        <a:lstStyle/>
        <a:p>
          <a:r>
            <a:rPr lang="en-US"/>
            <a:t>Traffic was spoofed to appear that websites running ads were receiving “real” data.</a:t>
          </a:r>
        </a:p>
      </dgm:t>
    </dgm:pt>
    <dgm:pt modelId="{202ED8B3-28BA-42B9-A01C-D8CFD5E30C74}" type="parTrans" cxnId="{BB21186A-B5CF-465D-8AFA-C6CA3D983C8F}">
      <dgm:prSet/>
      <dgm:spPr/>
      <dgm:t>
        <a:bodyPr/>
        <a:lstStyle/>
        <a:p>
          <a:endParaRPr lang="en-US"/>
        </a:p>
      </dgm:t>
    </dgm:pt>
    <dgm:pt modelId="{89AD92B0-C963-42D2-8963-B312314E2792}" type="sibTrans" cxnId="{BB21186A-B5CF-465D-8AFA-C6CA3D983C8F}">
      <dgm:prSet/>
      <dgm:spPr/>
      <dgm:t>
        <a:bodyPr/>
        <a:lstStyle/>
        <a:p>
          <a:endParaRPr lang="en-US"/>
        </a:p>
      </dgm:t>
    </dgm:pt>
    <dgm:pt modelId="{52DCC0C9-E596-45EA-8F11-25DB086237DC}">
      <dgm:prSet/>
      <dgm:spPr/>
      <dgm:t>
        <a:bodyPr/>
        <a:lstStyle/>
        <a:p>
          <a:r>
            <a:rPr lang="en-US" dirty="0"/>
            <a:t>The type of traffic includes:</a:t>
          </a:r>
        </a:p>
      </dgm:t>
    </dgm:pt>
    <dgm:pt modelId="{FA3DB173-73DA-4D37-9E25-6D421F2BD926}" type="parTrans" cxnId="{C1B5BADF-1804-467B-B7BD-278F9313DAD7}">
      <dgm:prSet/>
      <dgm:spPr/>
      <dgm:t>
        <a:bodyPr/>
        <a:lstStyle/>
        <a:p>
          <a:endParaRPr lang="en-US"/>
        </a:p>
      </dgm:t>
    </dgm:pt>
    <dgm:pt modelId="{089034AF-F875-4F88-A159-633D2186BAC5}" type="sibTrans" cxnId="{C1B5BADF-1804-467B-B7BD-278F9313DAD7}">
      <dgm:prSet/>
      <dgm:spPr/>
      <dgm:t>
        <a:bodyPr/>
        <a:lstStyle/>
        <a:p>
          <a:endParaRPr lang="en-US"/>
        </a:p>
      </dgm:t>
    </dgm:pt>
    <dgm:pt modelId="{21308AB6-25C5-4A90-82A3-0C70CD8D442D}">
      <dgm:prSet/>
      <dgm:spPr/>
      <dgm:t>
        <a:bodyPr/>
        <a:lstStyle/>
        <a:p>
          <a:r>
            <a:rPr lang="en-US" dirty="0"/>
            <a:t>Fake clicks</a:t>
          </a:r>
        </a:p>
      </dgm:t>
    </dgm:pt>
    <dgm:pt modelId="{4C74D526-58F4-4FF4-99A3-AB258F811DFA}" type="parTrans" cxnId="{83D7923D-F1E3-4906-B2D4-F0C3EEA287DB}">
      <dgm:prSet/>
      <dgm:spPr/>
      <dgm:t>
        <a:bodyPr/>
        <a:lstStyle/>
        <a:p>
          <a:endParaRPr lang="en-US"/>
        </a:p>
      </dgm:t>
    </dgm:pt>
    <dgm:pt modelId="{C1501D65-58BB-4E1A-9D46-FE783C3C3542}" type="sibTrans" cxnId="{83D7923D-F1E3-4906-B2D4-F0C3EEA287DB}">
      <dgm:prSet/>
      <dgm:spPr/>
      <dgm:t>
        <a:bodyPr/>
        <a:lstStyle/>
        <a:p>
          <a:endParaRPr lang="en-US"/>
        </a:p>
      </dgm:t>
    </dgm:pt>
    <dgm:pt modelId="{E47B2310-1498-4E85-A628-5781C30FBCF2}">
      <dgm:prSet/>
      <dgm:spPr/>
      <dgm:t>
        <a:bodyPr/>
        <a:lstStyle/>
        <a:p>
          <a:r>
            <a:rPr lang="en-US" dirty="0"/>
            <a:t>Mouse movements</a:t>
          </a:r>
        </a:p>
      </dgm:t>
    </dgm:pt>
    <dgm:pt modelId="{3855A84E-6EEC-4C93-A219-5841E0C0050E}" type="parTrans" cxnId="{9A3A526C-5A40-4C76-B4DC-787F3C9E43DE}">
      <dgm:prSet/>
      <dgm:spPr/>
      <dgm:t>
        <a:bodyPr/>
        <a:lstStyle/>
        <a:p>
          <a:endParaRPr lang="en-US"/>
        </a:p>
      </dgm:t>
    </dgm:pt>
    <dgm:pt modelId="{FC250AC1-7955-42A2-A590-2380E0B637DF}" type="sibTrans" cxnId="{9A3A526C-5A40-4C76-B4DC-787F3C9E43DE}">
      <dgm:prSet/>
      <dgm:spPr/>
      <dgm:t>
        <a:bodyPr/>
        <a:lstStyle/>
        <a:p>
          <a:endParaRPr lang="en-US"/>
        </a:p>
      </dgm:t>
    </dgm:pt>
    <dgm:pt modelId="{A7359BD0-BFB4-46C5-9C58-440907E6EF67}">
      <dgm:prSet/>
      <dgm:spPr/>
      <dgm:t>
        <a:bodyPr/>
        <a:lstStyle/>
        <a:p>
          <a:r>
            <a:rPr lang="en-US" dirty="0"/>
            <a:t>Social network login information appear to be a real user</a:t>
          </a:r>
        </a:p>
      </dgm:t>
    </dgm:pt>
    <dgm:pt modelId="{8CB45A0C-E2E7-416D-A1E3-8D5898260471}" type="parTrans" cxnId="{0AAEC18D-F1B5-46C3-93ED-EE72FBA275F5}">
      <dgm:prSet/>
      <dgm:spPr/>
      <dgm:t>
        <a:bodyPr/>
        <a:lstStyle/>
        <a:p>
          <a:endParaRPr lang="en-US"/>
        </a:p>
      </dgm:t>
    </dgm:pt>
    <dgm:pt modelId="{EC8D2820-B95C-4B08-BA38-77F743B581DE}" type="sibTrans" cxnId="{0AAEC18D-F1B5-46C3-93ED-EE72FBA275F5}">
      <dgm:prSet/>
      <dgm:spPr/>
      <dgm:t>
        <a:bodyPr/>
        <a:lstStyle/>
        <a:p>
          <a:endParaRPr lang="en-US"/>
        </a:p>
      </dgm:t>
    </dgm:pt>
    <dgm:pt modelId="{99A929C2-3717-42F3-B2A7-9B83554C68B7}" type="pres">
      <dgm:prSet presAssocID="{B960B8F3-AB3C-45E9-B879-90289A9340E3}" presName="root" presStyleCnt="0">
        <dgm:presLayoutVars>
          <dgm:dir/>
          <dgm:resizeHandles val="exact"/>
        </dgm:presLayoutVars>
      </dgm:prSet>
      <dgm:spPr/>
    </dgm:pt>
    <dgm:pt modelId="{82CCA848-CB6D-4EBB-AE47-D55030145783}" type="pres">
      <dgm:prSet presAssocID="{FE3CA6BE-8014-44CC-AFA4-1D7C21732609}" presName="compNode" presStyleCnt="0"/>
      <dgm:spPr/>
    </dgm:pt>
    <dgm:pt modelId="{B50D4D05-6E26-4337-9026-A6D420045858}" type="pres">
      <dgm:prSet presAssocID="{FE3CA6BE-8014-44CC-AFA4-1D7C21732609}" presName="bgRect" presStyleLbl="bgShp" presStyleIdx="0" presStyleCnt="3"/>
      <dgm:spPr/>
    </dgm:pt>
    <dgm:pt modelId="{26417B7F-9894-4B3F-AEB0-EA284495FBF0}" type="pres">
      <dgm:prSet presAssocID="{FE3CA6BE-8014-44CC-AFA4-1D7C217326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E4F0F973-B105-4C9E-BF45-F28F995031FE}" type="pres">
      <dgm:prSet presAssocID="{FE3CA6BE-8014-44CC-AFA4-1D7C21732609}" presName="spaceRect" presStyleCnt="0"/>
      <dgm:spPr/>
    </dgm:pt>
    <dgm:pt modelId="{BED1C2BE-CAE2-4844-B3BF-4F287523B403}" type="pres">
      <dgm:prSet presAssocID="{FE3CA6BE-8014-44CC-AFA4-1D7C21732609}" presName="parTx" presStyleLbl="revTx" presStyleIdx="0" presStyleCnt="4">
        <dgm:presLayoutVars>
          <dgm:chMax val="0"/>
          <dgm:chPref val="0"/>
        </dgm:presLayoutVars>
      </dgm:prSet>
      <dgm:spPr/>
    </dgm:pt>
    <dgm:pt modelId="{134DCCE5-C6BC-47CA-B8C4-B6DDC609B7B4}" type="pres">
      <dgm:prSet presAssocID="{2FA8F2CD-F34A-436A-8574-FA02ED2CA9D4}" presName="sibTrans" presStyleCnt="0"/>
      <dgm:spPr/>
    </dgm:pt>
    <dgm:pt modelId="{39F58EE4-A231-44EF-A787-7AACE20AE528}" type="pres">
      <dgm:prSet presAssocID="{CA8AF551-1972-40FB-A9C1-9587F60A179C}" presName="compNode" presStyleCnt="0"/>
      <dgm:spPr/>
    </dgm:pt>
    <dgm:pt modelId="{CEF028AD-6638-4C7A-95CD-FC7AC3AD6949}" type="pres">
      <dgm:prSet presAssocID="{CA8AF551-1972-40FB-A9C1-9587F60A179C}" presName="bgRect" presStyleLbl="bgShp" presStyleIdx="1" presStyleCnt="3"/>
      <dgm:spPr/>
    </dgm:pt>
    <dgm:pt modelId="{C629A130-CD95-401E-B9D8-1EDF7326E6F1}" type="pres">
      <dgm:prSet presAssocID="{CA8AF551-1972-40FB-A9C1-9587F60A179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D84DF3D8-5EC8-4FC2-893D-9397603FF8DA}" type="pres">
      <dgm:prSet presAssocID="{CA8AF551-1972-40FB-A9C1-9587F60A179C}" presName="spaceRect" presStyleCnt="0"/>
      <dgm:spPr/>
    </dgm:pt>
    <dgm:pt modelId="{DCCADCFF-B343-4D90-B938-39EFD425885F}" type="pres">
      <dgm:prSet presAssocID="{CA8AF551-1972-40FB-A9C1-9587F60A179C}" presName="parTx" presStyleLbl="revTx" presStyleIdx="1" presStyleCnt="4">
        <dgm:presLayoutVars>
          <dgm:chMax val="0"/>
          <dgm:chPref val="0"/>
        </dgm:presLayoutVars>
      </dgm:prSet>
      <dgm:spPr/>
    </dgm:pt>
    <dgm:pt modelId="{28501FD2-28C1-4404-BE05-FEFA370E1181}" type="pres">
      <dgm:prSet presAssocID="{89AD92B0-C963-42D2-8963-B312314E2792}" presName="sibTrans" presStyleCnt="0"/>
      <dgm:spPr/>
    </dgm:pt>
    <dgm:pt modelId="{30FAF16B-5E83-4365-8A97-0D8997052587}" type="pres">
      <dgm:prSet presAssocID="{52DCC0C9-E596-45EA-8F11-25DB086237DC}" presName="compNode" presStyleCnt="0"/>
      <dgm:spPr/>
    </dgm:pt>
    <dgm:pt modelId="{18C3C99F-C12E-4B76-89A9-76B24DA2055A}" type="pres">
      <dgm:prSet presAssocID="{52DCC0C9-E596-45EA-8F11-25DB086237DC}" presName="bgRect" presStyleLbl="bgShp" presStyleIdx="2" presStyleCnt="3" custFlipVert="1" custFlipHor="1" custScaleX="8336" custScaleY="50002"/>
      <dgm:spPr>
        <a:noFill/>
      </dgm:spPr>
    </dgm:pt>
    <dgm:pt modelId="{6D532FDC-57A6-4DED-95C4-312CA825AFA8}" type="pres">
      <dgm:prSet presAssocID="{52DCC0C9-E596-45EA-8F11-25DB086237DC}" presName="iconRect" presStyleLbl="node1" presStyleIdx="2" presStyleCnt="3" custFlipVert="1" custFlipHor="1" custScaleX="7686" custScaleY="41679" custLinFactNeighborX="-88074" custLinFactNeighborY="28824"/>
      <dgm:spPr>
        <a:ln>
          <a:noFill/>
        </a:ln>
      </dgm:spPr>
      <dgm:extLst/>
    </dgm:pt>
    <dgm:pt modelId="{3922CB50-FDBF-410E-A370-D88925B3786F}" type="pres">
      <dgm:prSet presAssocID="{52DCC0C9-E596-45EA-8F11-25DB086237DC}" presName="spaceRect" presStyleCnt="0"/>
      <dgm:spPr/>
    </dgm:pt>
    <dgm:pt modelId="{33B18F1B-AFC3-4A9B-B9F5-54BFC6A712FC}" type="pres">
      <dgm:prSet presAssocID="{52DCC0C9-E596-45EA-8F11-25DB086237DC}" presName="parTx" presStyleLbl="revTx" presStyleIdx="2" presStyleCnt="4">
        <dgm:presLayoutVars>
          <dgm:chMax val="0"/>
          <dgm:chPref val="0"/>
        </dgm:presLayoutVars>
      </dgm:prSet>
      <dgm:spPr/>
    </dgm:pt>
    <dgm:pt modelId="{902696F0-6BBA-4108-92BB-27B8E712C068}" type="pres">
      <dgm:prSet presAssocID="{52DCC0C9-E596-45EA-8F11-25DB086237DC}" presName="desTx" presStyleLbl="revTx" presStyleIdx="3" presStyleCnt="4">
        <dgm:presLayoutVars/>
      </dgm:prSet>
      <dgm:spPr/>
    </dgm:pt>
  </dgm:ptLst>
  <dgm:cxnLst>
    <dgm:cxn modelId="{F1974801-6408-441D-AD9A-08A734A4E84F}" type="presOf" srcId="{21308AB6-25C5-4A90-82A3-0C70CD8D442D}" destId="{902696F0-6BBA-4108-92BB-27B8E712C068}" srcOrd="0" destOrd="0" presId="urn:microsoft.com/office/officeart/2018/2/layout/IconVerticalSolidList"/>
    <dgm:cxn modelId="{2590BD0D-2CD3-431A-95B4-34E13BA0FC4A}" type="presOf" srcId="{CA8AF551-1972-40FB-A9C1-9587F60A179C}" destId="{DCCADCFF-B343-4D90-B938-39EFD425885F}" srcOrd="0" destOrd="0" presId="urn:microsoft.com/office/officeart/2018/2/layout/IconVerticalSolidList"/>
    <dgm:cxn modelId="{56A0BC0F-ABD8-4396-A454-8E0A59ECF4E7}" type="presOf" srcId="{52DCC0C9-E596-45EA-8F11-25DB086237DC}" destId="{33B18F1B-AFC3-4A9B-B9F5-54BFC6A712FC}" srcOrd="0" destOrd="0" presId="urn:microsoft.com/office/officeart/2018/2/layout/IconVerticalSolidList"/>
    <dgm:cxn modelId="{83D7923D-F1E3-4906-B2D4-F0C3EEA287DB}" srcId="{52DCC0C9-E596-45EA-8F11-25DB086237DC}" destId="{21308AB6-25C5-4A90-82A3-0C70CD8D442D}" srcOrd="0" destOrd="0" parTransId="{4C74D526-58F4-4FF4-99A3-AB258F811DFA}" sibTransId="{C1501D65-58BB-4E1A-9D46-FE783C3C3542}"/>
    <dgm:cxn modelId="{21A2FD3E-5308-4062-9660-D6248840353C}" type="presOf" srcId="{E47B2310-1498-4E85-A628-5781C30FBCF2}" destId="{902696F0-6BBA-4108-92BB-27B8E712C068}" srcOrd="0" destOrd="1" presId="urn:microsoft.com/office/officeart/2018/2/layout/IconVerticalSolidList"/>
    <dgm:cxn modelId="{BB21186A-B5CF-465D-8AFA-C6CA3D983C8F}" srcId="{B960B8F3-AB3C-45E9-B879-90289A9340E3}" destId="{CA8AF551-1972-40FB-A9C1-9587F60A179C}" srcOrd="1" destOrd="0" parTransId="{202ED8B3-28BA-42B9-A01C-D8CFD5E30C74}" sibTransId="{89AD92B0-C963-42D2-8963-B312314E2792}"/>
    <dgm:cxn modelId="{D908F04B-4ABC-4873-A5CA-F2A32C33438C}" type="presOf" srcId="{A7359BD0-BFB4-46C5-9C58-440907E6EF67}" destId="{902696F0-6BBA-4108-92BB-27B8E712C068}" srcOrd="0" destOrd="2" presId="urn:microsoft.com/office/officeart/2018/2/layout/IconVerticalSolidList"/>
    <dgm:cxn modelId="{9A3A526C-5A40-4C76-B4DC-787F3C9E43DE}" srcId="{52DCC0C9-E596-45EA-8F11-25DB086237DC}" destId="{E47B2310-1498-4E85-A628-5781C30FBCF2}" srcOrd="1" destOrd="0" parTransId="{3855A84E-6EEC-4C93-A219-5841E0C0050E}" sibTransId="{FC250AC1-7955-42A2-A590-2380E0B637DF}"/>
    <dgm:cxn modelId="{255C7751-E35F-4659-93B0-324A6A637495}" srcId="{B960B8F3-AB3C-45E9-B879-90289A9340E3}" destId="{FE3CA6BE-8014-44CC-AFA4-1D7C21732609}" srcOrd="0" destOrd="0" parTransId="{A7528C6C-4A25-4461-8880-238FB712B257}" sibTransId="{2FA8F2CD-F34A-436A-8574-FA02ED2CA9D4}"/>
    <dgm:cxn modelId="{0AAEC18D-F1B5-46C3-93ED-EE72FBA275F5}" srcId="{52DCC0C9-E596-45EA-8F11-25DB086237DC}" destId="{A7359BD0-BFB4-46C5-9C58-440907E6EF67}" srcOrd="2" destOrd="0" parTransId="{8CB45A0C-E2E7-416D-A1E3-8D5898260471}" sibTransId="{EC8D2820-B95C-4B08-BA38-77F743B581DE}"/>
    <dgm:cxn modelId="{B6896EAD-DCC9-4E30-B06C-88BD8B0FA61F}" type="presOf" srcId="{FE3CA6BE-8014-44CC-AFA4-1D7C21732609}" destId="{BED1C2BE-CAE2-4844-B3BF-4F287523B403}" srcOrd="0" destOrd="0" presId="urn:microsoft.com/office/officeart/2018/2/layout/IconVerticalSolidList"/>
    <dgm:cxn modelId="{C1B5BADF-1804-467B-B7BD-278F9313DAD7}" srcId="{B960B8F3-AB3C-45E9-B879-90289A9340E3}" destId="{52DCC0C9-E596-45EA-8F11-25DB086237DC}" srcOrd="2" destOrd="0" parTransId="{FA3DB173-73DA-4D37-9E25-6D421F2BD926}" sibTransId="{089034AF-F875-4F88-A159-633D2186BAC5}"/>
    <dgm:cxn modelId="{361E57E2-B906-43FE-8265-94AE50EB3D4C}" type="presOf" srcId="{B960B8F3-AB3C-45E9-B879-90289A9340E3}" destId="{99A929C2-3717-42F3-B2A7-9B83554C68B7}" srcOrd="0" destOrd="0" presId="urn:microsoft.com/office/officeart/2018/2/layout/IconVerticalSolidList"/>
    <dgm:cxn modelId="{8591408B-DE79-4494-BEE3-FA00015E4AA9}" type="presParOf" srcId="{99A929C2-3717-42F3-B2A7-9B83554C68B7}" destId="{82CCA848-CB6D-4EBB-AE47-D55030145783}" srcOrd="0" destOrd="0" presId="urn:microsoft.com/office/officeart/2018/2/layout/IconVerticalSolidList"/>
    <dgm:cxn modelId="{FAFC8207-1780-4AE2-AFD8-BB8504B0A8A0}" type="presParOf" srcId="{82CCA848-CB6D-4EBB-AE47-D55030145783}" destId="{B50D4D05-6E26-4337-9026-A6D420045858}" srcOrd="0" destOrd="0" presId="urn:microsoft.com/office/officeart/2018/2/layout/IconVerticalSolidList"/>
    <dgm:cxn modelId="{231422E6-EB08-484E-8D4E-D0B74AF1A11F}" type="presParOf" srcId="{82CCA848-CB6D-4EBB-AE47-D55030145783}" destId="{26417B7F-9894-4B3F-AEB0-EA284495FBF0}" srcOrd="1" destOrd="0" presId="urn:microsoft.com/office/officeart/2018/2/layout/IconVerticalSolidList"/>
    <dgm:cxn modelId="{DF30DE03-B94E-40AF-A04A-927497ACD307}" type="presParOf" srcId="{82CCA848-CB6D-4EBB-AE47-D55030145783}" destId="{E4F0F973-B105-4C9E-BF45-F28F995031FE}" srcOrd="2" destOrd="0" presId="urn:microsoft.com/office/officeart/2018/2/layout/IconVerticalSolidList"/>
    <dgm:cxn modelId="{2E291E5F-25A3-458B-86BC-E23E68EF5C51}" type="presParOf" srcId="{82CCA848-CB6D-4EBB-AE47-D55030145783}" destId="{BED1C2BE-CAE2-4844-B3BF-4F287523B403}" srcOrd="3" destOrd="0" presId="urn:microsoft.com/office/officeart/2018/2/layout/IconVerticalSolidList"/>
    <dgm:cxn modelId="{508C83F2-EF68-4C37-80B6-C7064D7F893E}" type="presParOf" srcId="{99A929C2-3717-42F3-B2A7-9B83554C68B7}" destId="{134DCCE5-C6BC-47CA-B8C4-B6DDC609B7B4}" srcOrd="1" destOrd="0" presId="urn:microsoft.com/office/officeart/2018/2/layout/IconVerticalSolidList"/>
    <dgm:cxn modelId="{B66C69FB-6596-49C9-9D39-4E02D68398ED}" type="presParOf" srcId="{99A929C2-3717-42F3-B2A7-9B83554C68B7}" destId="{39F58EE4-A231-44EF-A787-7AACE20AE528}" srcOrd="2" destOrd="0" presId="urn:microsoft.com/office/officeart/2018/2/layout/IconVerticalSolidList"/>
    <dgm:cxn modelId="{812E3CB2-D91F-459E-8492-13CF9AE5AF21}" type="presParOf" srcId="{39F58EE4-A231-44EF-A787-7AACE20AE528}" destId="{CEF028AD-6638-4C7A-95CD-FC7AC3AD6949}" srcOrd="0" destOrd="0" presId="urn:microsoft.com/office/officeart/2018/2/layout/IconVerticalSolidList"/>
    <dgm:cxn modelId="{60CE3215-BE75-4397-847F-59BF25EDBF28}" type="presParOf" srcId="{39F58EE4-A231-44EF-A787-7AACE20AE528}" destId="{C629A130-CD95-401E-B9D8-1EDF7326E6F1}" srcOrd="1" destOrd="0" presId="urn:microsoft.com/office/officeart/2018/2/layout/IconVerticalSolidList"/>
    <dgm:cxn modelId="{170AD07B-DDD6-430C-A49D-5A750AFCB81C}" type="presParOf" srcId="{39F58EE4-A231-44EF-A787-7AACE20AE528}" destId="{D84DF3D8-5EC8-4FC2-893D-9397603FF8DA}" srcOrd="2" destOrd="0" presId="urn:microsoft.com/office/officeart/2018/2/layout/IconVerticalSolidList"/>
    <dgm:cxn modelId="{ABFDC08F-DFB5-4981-A09A-8D228F48BE21}" type="presParOf" srcId="{39F58EE4-A231-44EF-A787-7AACE20AE528}" destId="{DCCADCFF-B343-4D90-B938-39EFD425885F}" srcOrd="3" destOrd="0" presId="urn:microsoft.com/office/officeart/2018/2/layout/IconVerticalSolidList"/>
    <dgm:cxn modelId="{E87A6B16-AF36-4BC4-BD5E-65E0FE2D9DB4}" type="presParOf" srcId="{99A929C2-3717-42F3-B2A7-9B83554C68B7}" destId="{28501FD2-28C1-4404-BE05-FEFA370E1181}" srcOrd="3" destOrd="0" presId="urn:microsoft.com/office/officeart/2018/2/layout/IconVerticalSolidList"/>
    <dgm:cxn modelId="{A4B18452-A25D-41DC-BF6E-3818FC5096C2}" type="presParOf" srcId="{99A929C2-3717-42F3-B2A7-9B83554C68B7}" destId="{30FAF16B-5E83-4365-8A97-0D8997052587}" srcOrd="4" destOrd="0" presId="urn:microsoft.com/office/officeart/2018/2/layout/IconVerticalSolidList"/>
    <dgm:cxn modelId="{3DB0148E-E59B-40E9-B3D3-C7D5EC2C4AE7}" type="presParOf" srcId="{30FAF16B-5E83-4365-8A97-0D8997052587}" destId="{18C3C99F-C12E-4B76-89A9-76B24DA2055A}" srcOrd="0" destOrd="0" presId="urn:microsoft.com/office/officeart/2018/2/layout/IconVerticalSolidList"/>
    <dgm:cxn modelId="{595D7F5D-4501-4CCC-ADCE-649EC385AC6C}" type="presParOf" srcId="{30FAF16B-5E83-4365-8A97-0D8997052587}" destId="{6D532FDC-57A6-4DED-95C4-312CA825AFA8}" srcOrd="1" destOrd="0" presId="urn:microsoft.com/office/officeart/2018/2/layout/IconVerticalSolidList"/>
    <dgm:cxn modelId="{BD9ABF87-DD01-43F6-B479-958947A33860}" type="presParOf" srcId="{30FAF16B-5E83-4365-8A97-0D8997052587}" destId="{3922CB50-FDBF-410E-A370-D88925B3786F}" srcOrd="2" destOrd="0" presId="urn:microsoft.com/office/officeart/2018/2/layout/IconVerticalSolidList"/>
    <dgm:cxn modelId="{F3EDFEA7-EC10-428C-A6C1-0FF46AEDE198}" type="presParOf" srcId="{30FAF16B-5E83-4365-8A97-0D8997052587}" destId="{33B18F1B-AFC3-4A9B-B9F5-54BFC6A712FC}" srcOrd="3" destOrd="0" presId="urn:microsoft.com/office/officeart/2018/2/layout/IconVerticalSolidList"/>
    <dgm:cxn modelId="{BAD9FCFF-19B5-4A14-AC14-913ECB955353}" type="presParOf" srcId="{30FAF16B-5E83-4365-8A97-0D8997052587}" destId="{902696F0-6BBA-4108-92BB-27B8E712C068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BD8867-638B-4C54-A685-440767EAC6B7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B03A093-F8BF-4573-83CF-0DAEC6CC9A93}">
      <dgm:prSet/>
      <dgm:spPr/>
      <dgm:t>
        <a:bodyPr/>
        <a:lstStyle/>
        <a:p>
          <a:pPr>
            <a:defRPr cap="all"/>
          </a:pPr>
          <a:r>
            <a:rPr lang="en-US"/>
            <a:t>Counterfeit pages</a:t>
          </a:r>
        </a:p>
      </dgm:t>
    </dgm:pt>
    <dgm:pt modelId="{FBDBC98C-CBDC-49ED-8CF7-9E162759FED8}" type="parTrans" cxnId="{7D5EBE73-141E-4920-AFF2-3E77005013F6}">
      <dgm:prSet/>
      <dgm:spPr/>
      <dgm:t>
        <a:bodyPr/>
        <a:lstStyle/>
        <a:p>
          <a:endParaRPr lang="en-US"/>
        </a:p>
      </dgm:t>
    </dgm:pt>
    <dgm:pt modelId="{4BA39B67-1497-4C78-BC0E-0E47F6E04AF0}" type="sibTrans" cxnId="{7D5EBE73-141E-4920-AFF2-3E77005013F6}">
      <dgm:prSet/>
      <dgm:spPr/>
      <dgm:t>
        <a:bodyPr/>
        <a:lstStyle/>
        <a:p>
          <a:endParaRPr lang="en-US"/>
        </a:p>
      </dgm:t>
    </dgm:pt>
    <dgm:pt modelId="{3059DA63-AF7A-4910-8B95-E96A5E7AE534}">
      <dgm:prSet/>
      <dgm:spPr/>
      <dgm:t>
        <a:bodyPr/>
        <a:lstStyle/>
        <a:p>
          <a:pPr>
            <a:defRPr cap="all"/>
          </a:pPr>
          <a:r>
            <a:rPr lang="en-US"/>
            <a:t>Offer Inventory</a:t>
          </a:r>
        </a:p>
      </dgm:t>
    </dgm:pt>
    <dgm:pt modelId="{11E2276E-3A74-4E29-902F-AD571069360C}" type="parTrans" cxnId="{68B99CC2-0B2E-468E-8149-1426CE8FE05F}">
      <dgm:prSet/>
      <dgm:spPr/>
      <dgm:t>
        <a:bodyPr/>
        <a:lstStyle/>
        <a:p>
          <a:endParaRPr lang="en-US"/>
        </a:p>
      </dgm:t>
    </dgm:pt>
    <dgm:pt modelId="{9BE675DB-26D0-4501-8838-F421BCD39B2B}" type="sibTrans" cxnId="{68B99CC2-0B2E-468E-8149-1426CE8FE05F}">
      <dgm:prSet/>
      <dgm:spPr/>
      <dgm:t>
        <a:bodyPr/>
        <a:lstStyle/>
        <a:p>
          <a:endParaRPr lang="en-US"/>
        </a:p>
      </dgm:t>
    </dgm:pt>
    <dgm:pt modelId="{C2A20962-2F7F-43F9-919F-12F9362D1A87}">
      <dgm:prSet/>
      <dgm:spPr/>
      <dgm:t>
        <a:bodyPr/>
        <a:lstStyle/>
        <a:p>
          <a:pPr>
            <a:defRPr cap="all"/>
          </a:pPr>
          <a:r>
            <a:rPr lang="en-US"/>
            <a:t>Produce Fake views and clicks</a:t>
          </a:r>
        </a:p>
      </dgm:t>
    </dgm:pt>
    <dgm:pt modelId="{37E8802C-8400-48A0-BCBB-0D7B2721FF56}" type="parTrans" cxnId="{BE9E78B0-43AC-4DD1-BE51-C2722D242BE7}">
      <dgm:prSet/>
      <dgm:spPr/>
      <dgm:t>
        <a:bodyPr/>
        <a:lstStyle/>
        <a:p>
          <a:endParaRPr lang="en-US"/>
        </a:p>
      </dgm:t>
    </dgm:pt>
    <dgm:pt modelId="{6CC31482-2F8C-4123-A994-4D0DC09BAC61}" type="sibTrans" cxnId="{BE9E78B0-43AC-4DD1-BE51-C2722D242BE7}">
      <dgm:prSet/>
      <dgm:spPr/>
      <dgm:t>
        <a:bodyPr/>
        <a:lstStyle/>
        <a:p>
          <a:endParaRPr lang="en-US"/>
        </a:p>
      </dgm:t>
    </dgm:pt>
    <dgm:pt modelId="{4878F353-339D-4268-A000-DE8D7C6DC63C}" type="pres">
      <dgm:prSet presAssocID="{D0BD8867-638B-4C54-A685-440767EAC6B7}" presName="root" presStyleCnt="0">
        <dgm:presLayoutVars>
          <dgm:dir/>
          <dgm:resizeHandles val="exact"/>
        </dgm:presLayoutVars>
      </dgm:prSet>
      <dgm:spPr/>
    </dgm:pt>
    <dgm:pt modelId="{0F9467B3-BD0F-476F-90EE-67A4EDE9479E}" type="pres">
      <dgm:prSet presAssocID="{3B03A093-F8BF-4573-83CF-0DAEC6CC9A93}" presName="compNode" presStyleCnt="0"/>
      <dgm:spPr/>
    </dgm:pt>
    <dgm:pt modelId="{941A58D1-7256-41AB-BC5F-A0E115923F92}" type="pres">
      <dgm:prSet presAssocID="{3B03A093-F8BF-4573-83CF-0DAEC6CC9A93}" presName="iconBgRect" presStyleLbl="bgShp" presStyleIdx="0" presStyleCnt="3"/>
      <dgm:spPr/>
    </dgm:pt>
    <dgm:pt modelId="{EA93C45E-04EE-469B-B969-C2503684039A}" type="pres">
      <dgm:prSet presAssocID="{3B03A093-F8BF-4573-83CF-0DAEC6CC9A9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4E376071-0DF0-4E91-838F-E589FDA1EEF3}" type="pres">
      <dgm:prSet presAssocID="{3B03A093-F8BF-4573-83CF-0DAEC6CC9A93}" presName="spaceRect" presStyleCnt="0"/>
      <dgm:spPr/>
    </dgm:pt>
    <dgm:pt modelId="{649BF793-C123-4B24-BD12-4750872E5BF9}" type="pres">
      <dgm:prSet presAssocID="{3B03A093-F8BF-4573-83CF-0DAEC6CC9A93}" presName="textRect" presStyleLbl="revTx" presStyleIdx="0" presStyleCnt="3">
        <dgm:presLayoutVars>
          <dgm:chMax val="1"/>
          <dgm:chPref val="1"/>
        </dgm:presLayoutVars>
      </dgm:prSet>
      <dgm:spPr/>
    </dgm:pt>
    <dgm:pt modelId="{8889F412-E803-4076-AA01-2CABC3857F51}" type="pres">
      <dgm:prSet presAssocID="{4BA39B67-1497-4C78-BC0E-0E47F6E04AF0}" presName="sibTrans" presStyleCnt="0"/>
      <dgm:spPr/>
    </dgm:pt>
    <dgm:pt modelId="{073129EC-08DE-4303-A3BD-CD05767F72E3}" type="pres">
      <dgm:prSet presAssocID="{3059DA63-AF7A-4910-8B95-E96A5E7AE534}" presName="compNode" presStyleCnt="0"/>
      <dgm:spPr/>
    </dgm:pt>
    <dgm:pt modelId="{76BB2874-B162-4C94-A39E-30F0D777F301}" type="pres">
      <dgm:prSet presAssocID="{3059DA63-AF7A-4910-8B95-E96A5E7AE534}" presName="iconBgRect" presStyleLbl="bgShp" presStyleIdx="1" presStyleCnt="3"/>
      <dgm:spPr/>
    </dgm:pt>
    <dgm:pt modelId="{3392C890-8A73-4C66-BF63-A290CD9CCB92}" type="pres">
      <dgm:prSet presAssocID="{3059DA63-AF7A-4910-8B95-E96A5E7AE5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F1D5E064-2DBC-4164-94F4-F399C123B4A7}" type="pres">
      <dgm:prSet presAssocID="{3059DA63-AF7A-4910-8B95-E96A5E7AE534}" presName="spaceRect" presStyleCnt="0"/>
      <dgm:spPr/>
    </dgm:pt>
    <dgm:pt modelId="{A206E76D-0565-4717-A0B4-10D9B5672467}" type="pres">
      <dgm:prSet presAssocID="{3059DA63-AF7A-4910-8B95-E96A5E7AE534}" presName="textRect" presStyleLbl="revTx" presStyleIdx="1" presStyleCnt="3">
        <dgm:presLayoutVars>
          <dgm:chMax val="1"/>
          <dgm:chPref val="1"/>
        </dgm:presLayoutVars>
      </dgm:prSet>
      <dgm:spPr/>
    </dgm:pt>
    <dgm:pt modelId="{C8536B66-00B4-4D27-AE3D-FD3CFCFDB709}" type="pres">
      <dgm:prSet presAssocID="{9BE675DB-26D0-4501-8838-F421BCD39B2B}" presName="sibTrans" presStyleCnt="0"/>
      <dgm:spPr/>
    </dgm:pt>
    <dgm:pt modelId="{EBFBB135-CB45-4A78-922E-390EE52FD0B7}" type="pres">
      <dgm:prSet presAssocID="{C2A20962-2F7F-43F9-919F-12F9362D1A87}" presName="compNode" presStyleCnt="0"/>
      <dgm:spPr/>
    </dgm:pt>
    <dgm:pt modelId="{AA9B3917-F915-41F0-8034-08B01F02260A}" type="pres">
      <dgm:prSet presAssocID="{C2A20962-2F7F-43F9-919F-12F9362D1A87}" presName="iconBgRect" presStyleLbl="bgShp" presStyleIdx="2" presStyleCnt="3"/>
      <dgm:spPr/>
    </dgm:pt>
    <dgm:pt modelId="{D80F849C-33DF-4491-A6C6-D79F07099C7F}" type="pres">
      <dgm:prSet presAssocID="{C2A20962-2F7F-43F9-919F-12F9362D1A8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FCBABC39-F275-40E0-8A46-C1853E1FF324}" type="pres">
      <dgm:prSet presAssocID="{C2A20962-2F7F-43F9-919F-12F9362D1A87}" presName="spaceRect" presStyleCnt="0"/>
      <dgm:spPr/>
    </dgm:pt>
    <dgm:pt modelId="{E748401C-903F-4193-BEDF-5B0586A1F5F9}" type="pres">
      <dgm:prSet presAssocID="{C2A20962-2F7F-43F9-919F-12F9362D1A8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D5EBE73-141E-4920-AFF2-3E77005013F6}" srcId="{D0BD8867-638B-4C54-A685-440767EAC6B7}" destId="{3B03A093-F8BF-4573-83CF-0DAEC6CC9A93}" srcOrd="0" destOrd="0" parTransId="{FBDBC98C-CBDC-49ED-8CF7-9E162759FED8}" sibTransId="{4BA39B67-1497-4C78-BC0E-0E47F6E04AF0}"/>
    <dgm:cxn modelId="{B9138E8D-2828-4556-B7E2-6A7BEAA13B10}" type="presOf" srcId="{3B03A093-F8BF-4573-83CF-0DAEC6CC9A93}" destId="{649BF793-C123-4B24-BD12-4750872E5BF9}" srcOrd="0" destOrd="0" presId="urn:microsoft.com/office/officeart/2018/5/layout/IconCircleLabelList"/>
    <dgm:cxn modelId="{BE9E78B0-43AC-4DD1-BE51-C2722D242BE7}" srcId="{D0BD8867-638B-4C54-A685-440767EAC6B7}" destId="{C2A20962-2F7F-43F9-919F-12F9362D1A87}" srcOrd="2" destOrd="0" parTransId="{37E8802C-8400-48A0-BCBB-0D7B2721FF56}" sibTransId="{6CC31482-2F8C-4123-A994-4D0DC09BAC61}"/>
    <dgm:cxn modelId="{68B99CC2-0B2E-468E-8149-1426CE8FE05F}" srcId="{D0BD8867-638B-4C54-A685-440767EAC6B7}" destId="{3059DA63-AF7A-4910-8B95-E96A5E7AE534}" srcOrd="1" destOrd="0" parTransId="{11E2276E-3A74-4E29-902F-AD571069360C}" sibTransId="{9BE675DB-26D0-4501-8838-F421BCD39B2B}"/>
    <dgm:cxn modelId="{233C1DC8-89FF-4652-97A0-3AAB0E3664E4}" type="presOf" srcId="{3059DA63-AF7A-4910-8B95-E96A5E7AE534}" destId="{A206E76D-0565-4717-A0B4-10D9B5672467}" srcOrd="0" destOrd="0" presId="urn:microsoft.com/office/officeart/2018/5/layout/IconCircleLabelList"/>
    <dgm:cxn modelId="{5D9188E1-D790-43C3-9B7F-D4CCF93CD835}" type="presOf" srcId="{D0BD8867-638B-4C54-A685-440767EAC6B7}" destId="{4878F353-339D-4268-A000-DE8D7C6DC63C}" srcOrd="0" destOrd="0" presId="urn:microsoft.com/office/officeart/2018/5/layout/IconCircleLabelList"/>
    <dgm:cxn modelId="{D6C456F9-58AE-42CE-8BB1-B425ED277D26}" type="presOf" srcId="{C2A20962-2F7F-43F9-919F-12F9362D1A87}" destId="{E748401C-903F-4193-BEDF-5B0586A1F5F9}" srcOrd="0" destOrd="0" presId="urn:microsoft.com/office/officeart/2018/5/layout/IconCircleLabelList"/>
    <dgm:cxn modelId="{396BA363-19DE-4B31-87FD-41DA2C4D88DE}" type="presParOf" srcId="{4878F353-339D-4268-A000-DE8D7C6DC63C}" destId="{0F9467B3-BD0F-476F-90EE-67A4EDE9479E}" srcOrd="0" destOrd="0" presId="urn:microsoft.com/office/officeart/2018/5/layout/IconCircleLabelList"/>
    <dgm:cxn modelId="{CC67CA77-0E10-479A-9A01-A27A9746C836}" type="presParOf" srcId="{0F9467B3-BD0F-476F-90EE-67A4EDE9479E}" destId="{941A58D1-7256-41AB-BC5F-A0E115923F92}" srcOrd="0" destOrd="0" presId="urn:microsoft.com/office/officeart/2018/5/layout/IconCircleLabelList"/>
    <dgm:cxn modelId="{EAA67B16-6857-4E0D-9DA7-625C21F17A00}" type="presParOf" srcId="{0F9467B3-BD0F-476F-90EE-67A4EDE9479E}" destId="{EA93C45E-04EE-469B-B969-C2503684039A}" srcOrd="1" destOrd="0" presId="urn:microsoft.com/office/officeart/2018/5/layout/IconCircleLabelList"/>
    <dgm:cxn modelId="{C2CB6399-615E-450F-AD6F-28E260667B45}" type="presParOf" srcId="{0F9467B3-BD0F-476F-90EE-67A4EDE9479E}" destId="{4E376071-0DF0-4E91-838F-E589FDA1EEF3}" srcOrd="2" destOrd="0" presId="urn:microsoft.com/office/officeart/2018/5/layout/IconCircleLabelList"/>
    <dgm:cxn modelId="{23DE7CDE-E8AD-4DF9-85BC-DB8CDE72E8ED}" type="presParOf" srcId="{0F9467B3-BD0F-476F-90EE-67A4EDE9479E}" destId="{649BF793-C123-4B24-BD12-4750872E5BF9}" srcOrd="3" destOrd="0" presId="urn:microsoft.com/office/officeart/2018/5/layout/IconCircleLabelList"/>
    <dgm:cxn modelId="{7C5AB84D-2EFA-46AC-BDCF-B6500A9905D2}" type="presParOf" srcId="{4878F353-339D-4268-A000-DE8D7C6DC63C}" destId="{8889F412-E803-4076-AA01-2CABC3857F51}" srcOrd="1" destOrd="0" presId="urn:microsoft.com/office/officeart/2018/5/layout/IconCircleLabelList"/>
    <dgm:cxn modelId="{C147A16D-4497-4279-B321-81C15D17F3E7}" type="presParOf" srcId="{4878F353-339D-4268-A000-DE8D7C6DC63C}" destId="{073129EC-08DE-4303-A3BD-CD05767F72E3}" srcOrd="2" destOrd="0" presId="urn:microsoft.com/office/officeart/2018/5/layout/IconCircleLabelList"/>
    <dgm:cxn modelId="{6C603D59-26CB-42E7-81EA-BA1D0A96D9A9}" type="presParOf" srcId="{073129EC-08DE-4303-A3BD-CD05767F72E3}" destId="{76BB2874-B162-4C94-A39E-30F0D777F301}" srcOrd="0" destOrd="0" presId="urn:microsoft.com/office/officeart/2018/5/layout/IconCircleLabelList"/>
    <dgm:cxn modelId="{69B54635-9DAD-4C36-B4A9-7BA27EAE1F4D}" type="presParOf" srcId="{073129EC-08DE-4303-A3BD-CD05767F72E3}" destId="{3392C890-8A73-4C66-BF63-A290CD9CCB92}" srcOrd="1" destOrd="0" presId="urn:microsoft.com/office/officeart/2018/5/layout/IconCircleLabelList"/>
    <dgm:cxn modelId="{180BC7C5-7A9A-427F-8256-CD12386DCB1E}" type="presParOf" srcId="{073129EC-08DE-4303-A3BD-CD05767F72E3}" destId="{F1D5E064-2DBC-4164-94F4-F399C123B4A7}" srcOrd="2" destOrd="0" presId="urn:microsoft.com/office/officeart/2018/5/layout/IconCircleLabelList"/>
    <dgm:cxn modelId="{D3D6509B-D40B-4ACE-A498-60B53C2E64A4}" type="presParOf" srcId="{073129EC-08DE-4303-A3BD-CD05767F72E3}" destId="{A206E76D-0565-4717-A0B4-10D9B5672467}" srcOrd="3" destOrd="0" presId="urn:microsoft.com/office/officeart/2018/5/layout/IconCircleLabelList"/>
    <dgm:cxn modelId="{B172499C-A459-46FF-A275-8E2BD637663B}" type="presParOf" srcId="{4878F353-339D-4268-A000-DE8D7C6DC63C}" destId="{C8536B66-00B4-4D27-AE3D-FD3CFCFDB709}" srcOrd="3" destOrd="0" presId="urn:microsoft.com/office/officeart/2018/5/layout/IconCircleLabelList"/>
    <dgm:cxn modelId="{4FC2ACA5-136B-432B-BA80-D0C79F706EEC}" type="presParOf" srcId="{4878F353-339D-4268-A000-DE8D7C6DC63C}" destId="{EBFBB135-CB45-4A78-922E-390EE52FD0B7}" srcOrd="4" destOrd="0" presId="urn:microsoft.com/office/officeart/2018/5/layout/IconCircleLabelList"/>
    <dgm:cxn modelId="{C38DFE5D-68BD-45C9-9BA2-B07FB4716892}" type="presParOf" srcId="{EBFBB135-CB45-4A78-922E-390EE52FD0B7}" destId="{AA9B3917-F915-41F0-8034-08B01F02260A}" srcOrd="0" destOrd="0" presId="urn:microsoft.com/office/officeart/2018/5/layout/IconCircleLabelList"/>
    <dgm:cxn modelId="{3018FF49-6A10-404F-B611-733257DE0BC6}" type="presParOf" srcId="{EBFBB135-CB45-4A78-922E-390EE52FD0B7}" destId="{D80F849C-33DF-4491-A6C6-D79F07099C7F}" srcOrd="1" destOrd="0" presId="urn:microsoft.com/office/officeart/2018/5/layout/IconCircleLabelList"/>
    <dgm:cxn modelId="{885A5C82-E237-4815-A6E1-9078CBD9E29C}" type="presParOf" srcId="{EBFBB135-CB45-4A78-922E-390EE52FD0B7}" destId="{FCBABC39-F275-40E0-8A46-C1853E1FF324}" srcOrd="2" destOrd="0" presId="urn:microsoft.com/office/officeart/2018/5/layout/IconCircleLabelList"/>
    <dgm:cxn modelId="{C033D0E4-718C-4607-903D-3F1E8E4DB1C6}" type="presParOf" srcId="{EBFBB135-CB45-4A78-922E-390EE52FD0B7}" destId="{E748401C-903F-4193-BEDF-5B0586A1F5F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0D4D05-6E26-4337-9026-A6D420045858}">
      <dsp:nvSpPr>
        <dsp:cNvPr id="0" name=""/>
        <dsp:cNvSpPr/>
      </dsp:nvSpPr>
      <dsp:spPr>
        <a:xfrm>
          <a:off x="0" y="462"/>
          <a:ext cx="10058399" cy="108147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6417B7F-9894-4B3F-AEB0-EA284495FBF0}">
      <dsp:nvSpPr>
        <dsp:cNvPr id="0" name=""/>
        <dsp:cNvSpPr/>
      </dsp:nvSpPr>
      <dsp:spPr>
        <a:xfrm>
          <a:off x="327145" y="243793"/>
          <a:ext cx="594810" cy="5948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D1C2BE-CAE2-4844-B3BF-4F287523B403}">
      <dsp:nvSpPr>
        <dsp:cNvPr id="0" name=""/>
        <dsp:cNvSpPr/>
      </dsp:nvSpPr>
      <dsp:spPr>
        <a:xfrm>
          <a:off x="1249101" y="462"/>
          <a:ext cx="8809298" cy="1081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56" tIns="114456" rIns="114456" bIns="11445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 late 2018, Digital ad fraud was recorded by the Justice Department in excess of $36 million dollars of damages due to 3ve technology and </a:t>
          </a:r>
          <a:r>
            <a:rPr lang="en-US" sz="2000" kern="1200" dirty="0" err="1"/>
            <a:t>Methbot</a:t>
          </a:r>
          <a:r>
            <a:rPr lang="en-US" sz="2000" kern="1200" dirty="0"/>
            <a:t> as the </a:t>
          </a:r>
          <a:r>
            <a:rPr lang="en-US" sz="2000" kern="1200" dirty="0" err="1"/>
            <a:t>culprets</a:t>
          </a:r>
          <a:r>
            <a:rPr lang="en-US" sz="2000" kern="1200" dirty="0"/>
            <a:t>.</a:t>
          </a:r>
        </a:p>
      </dsp:txBody>
      <dsp:txXfrm>
        <a:off x="1249101" y="462"/>
        <a:ext cx="8809298" cy="1081473"/>
      </dsp:txXfrm>
    </dsp:sp>
    <dsp:sp modelId="{CEF028AD-6638-4C7A-95CD-FC7AC3AD6949}">
      <dsp:nvSpPr>
        <dsp:cNvPr id="0" name=""/>
        <dsp:cNvSpPr/>
      </dsp:nvSpPr>
      <dsp:spPr>
        <a:xfrm>
          <a:off x="0" y="1352303"/>
          <a:ext cx="10058399" cy="10814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629A130-CD95-401E-B9D8-1EDF7326E6F1}">
      <dsp:nvSpPr>
        <dsp:cNvPr id="0" name=""/>
        <dsp:cNvSpPr/>
      </dsp:nvSpPr>
      <dsp:spPr>
        <a:xfrm>
          <a:off x="327145" y="1595634"/>
          <a:ext cx="594810" cy="5948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CADCFF-B343-4D90-B938-39EFD425885F}">
      <dsp:nvSpPr>
        <dsp:cNvPr id="0" name=""/>
        <dsp:cNvSpPr/>
      </dsp:nvSpPr>
      <dsp:spPr>
        <a:xfrm>
          <a:off x="1249101" y="1352303"/>
          <a:ext cx="8809298" cy="1081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56" tIns="114456" rIns="114456" bIns="11445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Traffic was spoofed to appear that websites running ads were receiving “real” data.</a:t>
          </a:r>
        </a:p>
      </dsp:txBody>
      <dsp:txXfrm>
        <a:off x="1249101" y="1352303"/>
        <a:ext cx="8809298" cy="1081473"/>
      </dsp:txXfrm>
    </dsp:sp>
    <dsp:sp modelId="{18C3C99F-C12E-4B76-89A9-76B24DA2055A}">
      <dsp:nvSpPr>
        <dsp:cNvPr id="0" name=""/>
        <dsp:cNvSpPr/>
      </dsp:nvSpPr>
      <dsp:spPr>
        <a:xfrm flipH="1" flipV="1">
          <a:off x="4008273" y="2974502"/>
          <a:ext cx="838468" cy="540758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D532FDC-57A6-4DED-95C4-312CA825AFA8}">
      <dsp:nvSpPr>
        <dsp:cNvPr id="0" name=""/>
        <dsp:cNvSpPr/>
      </dsp:nvSpPr>
      <dsp:spPr>
        <a:xfrm flipH="1" flipV="1">
          <a:off x="0" y="3292373"/>
          <a:ext cx="45717" cy="247910"/>
        </a:xfrm>
        <a:prstGeom prst="rect">
          <a:avLst/>
        </a:prstGeom>
        <a:gradFill rotWithShape="0">
          <a:gsLst>
            <a:gs pos="0">
              <a:schemeClr val="bg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bg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bg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bg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B18F1B-AFC3-4A9B-B9F5-54BFC6A712FC}">
      <dsp:nvSpPr>
        <dsp:cNvPr id="0" name=""/>
        <dsp:cNvSpPr/>
      </dsp:nvSpPr>
      <dsp:spPr>
        <a:xfrm>
          <a:off x="647409" y="2704144"/>
          <a:ext cx="4526280" cy="1081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56" tIns="114456" rIns="114456" bIns="114456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type of traffic includes:</a:t>
          </a:r>
        </a:p>
      </dsp:txBody>
      <dsp:txXfrm>
        <a:off x="647409" y="2704144"/>
        <a:ext cx="4526280" cy="1081473"/>
      </dsp:txXfrm>
    </dsp:sp>
    <dsp:sp modelId="{902696F0-6BBA-4108-92BB-27B8E712C068}">
      <dsp:nvSpPr>
        <dsp:cNvPr id="0" name=""/>
        <dsp:cNvSpPr/>
      </dsp:nvSpPr>
      <dsp:spPr>
        <a:xfrm>
          <a:off x="5173689" y="2704144"/>
          <a:ext cx="4283018" cy="1081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56" tIns="114456" rIns="114456" bIns="114456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Fake clicks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Mouse movements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Social network login information appear to be a real user</a:t>
          </a:r>
        </a:p>
      </dsp:txBody>
      <dsp:txXfrm>
        <a:off x="5173689" y="2704144"/>
        <a:ext cx="4283018" cy="10814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1A58D1-7256-41AB-BC5F-A0E115923F92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A93C45E-04EE-469B-B969-C2503684039A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9BF793-C123-4B24-BD12-4750872E5BF9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Counterfeit pages</a:t>
          </a:r>
        </a:p>
      </dsp:txBody>
      <dsp:txXfrm>
        <a:off x="35606" y="2725540"/>
        <a:ext cx="2981250" cy="720000"/>
      </dsp:txXfrm>
    </dsp:sp>
    <dsp:sp modelId="{76BB2874-B162-4C94-A39E-30F0D777F301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392C890-8A73-4C66-BF63-A290CD9CCB92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06E76D-0565-4717-A0B4-10D9B5672467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Offer Inventory</a:t>
          </a:r>
        </a:p>
      </dsp:txBody>
      <dsp:txXfrm>
        <a:off x="3538574" y="2725540"/>
        <a:ext cx="2981250" cy="720000"/>
      </dsp:txXfrm>
    </dsp:sp>
    <dsp:sp modelId="{AA9B3917-F915-41F0-8034-08B01F02260A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0F849C-33DF-4491-A6C6-D79F07099C7F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48401C-903F-4193-BEDF-5B0586A1F5F9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Produce Fake views and clicks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2/11/2019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27665-D2AD-42F6-B013-5EFF1568A9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How Much of the Internet Is Fake? Turns out a Lot, Actually.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5CA9D-DA63-46E6-AE37-0846EF565E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Original Article BY: Max Read, New </a:t>
            </a:r>
            <a:r>
              <a:rPr lang="en-US"/>
              <a:t>York Magazine, 2018</a:t>
            </a:r>
            <a:endParaRPr lang="en-US" dirty="0"/>
          </a:p>
          <a:p>
            <a:r>
              <a:rPr lang="en-US" dirty="0"/>
              <a:t>Presented By: Matthew Stevenson</a:t>
            </a:r>
          </a:p>
          <a:p>
            <a:r>
              <a:rPr lang="en-US" dirty="0"/>
              <a:t>CS895 – Spring 2019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724734-5D59-4A68-B98A-706E16D57C44}"/>
              </a:ext>
            </a:extLst>
          </p:cNvPr>
          <p:cNvSpPr txBox="1"/>
          <p:nvPr/>
        </p:nvSpPr>
        <p:spPr>
          <a:xfrm>
            <a:off x="1637968" y="6392850"/>
            <a:ext cx="897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http://nymag.com/intelligencer/2018/12/how-much-of-the-internet-is-fake.html</a:t>
            </a:r>
          </a:p>
        </p:txBody>
      </p:sp>
    </p:spTree>
    <p:extLst>
      <p:ext uri="{BB962C8B-B14F-4D97-AF65-F5344CB8AC3E}">
        <p14:creationId xmlns:p14="http://schemas.microsoft.com/office/powerpoint/2010/main" val="721692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14742E-58E9-4872-8DBE-9DA9D63763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3" r="20200"/>
          <a:stretch/>
        </p:blipFill>
        <p:spPr>
          <a:xfrm>
            <a:off x="633999" y="640081"/>
            <a:ext cx="10913232" cy="531440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D417315-0A35-4882-ABD2-ABE3C89E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560D28-CFF1-4790-8304-0FC1BB973EE8}"/>
              </a:ext>
            </a:extLst>
          </p:cNvPr>
          <p:cNvSpPr txBox="1"/>
          <p:nvPr/>
        </p:nvSpPr>
        <p:spPr>
          <a:xfrm>
            <a:off x="1077797" y="6355427"/>
            <a:ext cx="10338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https://services.google.com/fh/files/blogs/3ve_google_whiteops_whitepaper_final_nov_2018.pdf</a:t>
            </a:r>
          </a:p>
        </p:txBody>
      </p:sp>
    </p:spTree>
    <p:extLst>
      <p:ext uri="{BB962C8B-B14F-4D97-AF65-F5344CB8AC3E}">
        <p14:creationId xmlns:p14="http://schemas.microsoft.com/office/powerpoint/2010/main" val="247969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29E218-74FB-4455-98BE-F2C5BA897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8D75FD-D4F9-4D11-B70D-82EFCB4CF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3C2733-1C3B-470E-B4AC-766294763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564" r="-1" b="7011"/>
          <a:stretch/>
        </p:blipFill>
        <p:spPr>
          <a:xfrm>
            <a:off x="635457" y="640079"/>
            <a:ext cx="10916463" cy="497868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CFB8C0F-4E01-4C10-A861-0C16EB92D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A33ECD-D479-4D61-AA30-0BA52F2087EE}"/>
              </a:ext>
            </a:extLst>
          </p:cNvPr>
          <p:cNvSpPr txBox="1"/>
          <p:nvPr/>
        </p:nvSpPr>
        <p:spPr>
          <a:xfrm>
            <a:off x="1077797" y="6355427"/>
            <a:ext cx="10338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https://services.google.com/fh/files/blogs/3ve_google_whiteops_whitepaper_final_nov_2018.pdf</a:t>
            </a:r>
          </a:p>
        </p:txBody>
      </p:sp>
    </p:spTree>
    <p:extLst>
      <p:ext uri="{BB962C8B-B14F-4D97-AF65-F5344CB8AC3E}">
        <p14:creationId xmlns:p14="http://schemas.microsoft.com/office/powerpoint/2010/main" val="534437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EE5AE-C804-4AAE-91F4-3A52438FF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7" y="516836"/>
            <a:ext cx="4130091" cy="108922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6D7036"/>
                </a:solidFill>
              </a:rPr>
              <a:t>Fake website?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7492F8-BC82-4B96-A118-A76FC52E9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927" y="2122885"/>
            <a:ext cx="4016241" cy="3979465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6F70056-4CD1-4588-BC9F-788F79B206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2" r="-2" b="-10163"/>
          <a:stretch/>
        </p:blipFill>
        <p:spPr>
          <a:xfrm>
            <a:off x="4075043" y="10"/>
            <a:ext cx="8111272" cy="672474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E86EB4D-CADF-452B-B266-551FA5CACCAE}"/>
              </a:ext>
            </a:extLst>
          </p:cNvPr>
          <p:cNvSpPr txBox="1"/>
          <p:nvPr/>
        </p:nvSpPr>
        <p:spPr>
          <a:xfrm>
            <a:off x="1077797" y="6355427"/>
            <a:ext cx="10338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https://services.google.com/fh/files/blogs/3ve_google_whiteops_whitepaper_final_nov_2018.pdf</a:t>
            </a:r>
          </a:p>
        </p:txBody>
      </p:sp>
    </p:spTree>
    <p:extLst>
      <p:ext uri="{BB962C8B-B14F-4D97-AF65-F5344CB8AC3E}">
        <p14:creationId xmlns:p14="http://schemas.microsoft.com/office/powerpoint/2010/main" val="4183657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331D47-DE7A-4F51-9D59-FD68F3BDD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DEDC60-6312-4214-B219-E46479D7E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A1B31-DB63-435D-93E6-9712CDF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B8738D-6184-4200-93C8-A38B49E3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B7F88-8801-4074-BFD4-245CBF1D3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515" y="3588395"/>
            <a:ext cx="5118183" cy="565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41F1F9-97C0-4876-BED3-5A5FBCB1A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3v2 infected computer operations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CC87BA-4257-49FA-89C7-B18EA1E60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5457" y="728759"/>
            <a:ext cx="5131653" cy="342537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B73017D-B127-4D47-BB33-0DA52359F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rgbClr val="4C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00FEB-FE09-47A8-801E-B436178BE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891" y="720030"/>
            <a:ext cx="5118182" cy="287571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2B7B8EB-0638-43BD-9A64-62F95F505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1AD70F9-2AA8-40AD-81F2-0D7BC881C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7DA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95E83E-3C35-4C05-B1FC-CBF86CCB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4C4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BC81F0-D35E-43B3-A895-3F5BE3B1BC39}"/>
              </a:ext>
            </a:extLst>
          </p:cNvPr>
          <p:cNvSpPr txBox="1"/>
          <p:nvPr/>
        </p:nvSpPr>
        <p:spPr>
          <a:xfrm>
            <a:off x="976387" y="5813560"/>
            <a:ext cx="10338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https://services.google.com/fh/files/blogs/3ve_google_whiteops_whitepaper_final_nov_2018.pdf</a:t>
            </a:r>
          </a:p>
        </p:txBody>
      </p:sp>
    </p:spTree>
    <p:extLst>
      <p:ext uri="{BB962C8B-B14F-4D97-AF65-F5344CB8AC3E}">
        <p14:creationId xmlns:p14="http://schemas.microsoft.com/office/powerpoint/2010/main" val="408729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240A2FC-E2C3-458D-96B4-5DF9028D9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097929-F3D6-4D1F-8AFC-CF34817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074C91-9045-414B-B5F9-567DAE3EE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26682-88AC-4893-B0E0-221563F83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1770352"/>
            <a:ext cx="3401961" cy="25547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Area of infiltration for 3v2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54838-8355-41B6-81A5-BF693A8F5F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389"/>
          <a:stretch/>
        </p:blipFill>
        <p:spPr>
          <a:xfrm>
            <a:off x="804373" y="640081"/>
            <a:ext cx="6571468" cy="505415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B9BBBC4-97A3-47D2-BFFE-A68530CDB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489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967BEA-EA6A-4FF1-94E2-B010B61A3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A6C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07F5B7-E672-4D6A-82C7-29A1ADB38FC5}"/>
              </a:ext>
            </a:extLst>
          </p:cNvPr>
          <p:cNvSpPr txBox="1"/>
          <p:nvPr/>
        </p:nvSpPr>
        <p:spPr>
          <a:xfrm>
            <a:off x="976387" y="5813560"/>
            <a:ext cx="10338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https://services.google.com/fh/files/blogs/3ve_google_whiteops_whitepaper_final_nov_2018.pdf</a:t>
            </a:r>
          </a:p>
        </p:txBody>
      </p:sp>
    </p:spTree>
    <p:extLst>
      <p:ext uri="{BB962C8B-B14F-4D97-AF65-F5344CB8AC3E}">
        <p14:creationId xmlns:p14="http://schemas.microsoft.com/office/powerpoint/2010/main" val="1170594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8A1B5F-0801-4AFF-A489-335B6A851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201B52-6441-4DBA-BACE-235977581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DF3DBB-17DD-4058-A944-5578E18A0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8085DD-8702-41C5-902C-64C09CAF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26060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Methbot</a:t>
            </a:r>
            <a:endParaRPr lang="en-US" sz="8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8843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03258A-52C6-4288-AA56-C3262A0D2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7A771-09AA-47B0-AA61-7CDD22F7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Effects of </a:t>
            </a: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Methbot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4A9F1-40FD-41E0-8FB1-3B2CDF51C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8" r="3" b="-1150"/>
          <a:stretch/>
        </p:blipFill>
        <p:spPr>
          <a:xfrm>
            <a:off x="593092" y="388654"/>
            <a:ext cx="6909801" cy="5557008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D417315-0A35-4882-ABD2-ABE3C89E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EB73DB-D43E-4BE5-BE8B-FF53FFA5AA73}"/>
              </a:ext>
            </a:extLst>
          </p:cNvPr>
          <p:cNvSpPr txBox="1"/>
          <p:nvPr/>
        </p:nvSpPr>
        <p:spPr>
          <a:xfrm>
            <a:off x="6350" y="6464808"/>
            <a:ext cx="1218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050" dirty="0"/>
              <a:t>https://cdn2.hubspot.net/hubfs/3400937/WO_Methbot_Operation_WP_01.pdf?__hstc=&amp;__hssc=&amp;hsCtaTracking=9c93c640-c638-4e10-8709-1f8e15d8c345%7C6338de37-adf9-48ea-b44a-a243fbd1685d</a:t>
            </a:r>
          </a:p>
        </p:txBody>
      </p:sp>
    </p:spTree>
    <p:extLst>
      <p:ext uri="{BB962C8B-B14F-4D97-AF65-F5344CB8AC3E}">
        <p14:creationId xmlns:p14="http://schemas.microsoft.com/office/powerpoint/2010/main" val="4063002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829E218-74FB-4455-98BE-F2C5BA897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8D75FD-D4F9-4D11-B70D-82EFCB4CF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75F8FC7-2268-462F-AFF6-A4A975C34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A08E7-A898-4B9F-B551-3361C6F3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032" y="639097"/>
            <a:ext cx="5025040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</a:t>
            </a:r>
            <a:r>
              <a:rPr lang="en-US" sz="8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Methbot</a:t>
            </a: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Bot Farm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C6EC20-2A89-4290-965E-8732C2E1C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469" r="-15662" b="2"/>
          <a:stretch/>
        </p:blipFill>
        <p:spPr>
          <a:xfrm>
            <a:off x="-190499" y="640081"/>
            <a:ext cx="7677150" cy="505415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EF45B32-FB97-49CC-B778-CA7CF87BE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D1C364C-8702-4ED9-9D23-41CDB2982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E051E9-6C07-4FBB-B4F7-EDF8DDEA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3E117E-F83D-4AC5-9621-ABF1F9E869D8}"/>
              </a:ext>
            </a:extLst>
          </p:cNvPr>
          <p:cNvSpPr txBox="1"/>
          <p:nvPr/>
        </p:nvSpPr>
        <p:spPr>
          <a:xfrm>
            <a:off x="6350" y="6464808"/>
            <a:ext cx="1218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050" dirty="0"/>
              <a:t>https://cdn2.hubspot.net/hubfs/3400937/WO_Methbot_Operation_WP_01.pdf?__hstc=&amp;__hssc=&amp;hsCtaTracking=9c93c640-c638-4e10-8709-1f8e15d8c345%7C6338de37-adf9-48ea-b44a-a243fbd1685d</a:t>
            </a:r>
          </a:p>
        </p:txBody>
      </p:sp>
    </p:spTree>
    <p:extLst>
      <p:ext uri="{BB962C8B-B14F-4D97-AF65-F5344CB8AC3E}">
        <p14:creationId xmlns:p14="http://schemas.microsoft.com/office/powerpoint/2010/main" val="3480893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8D8E-4342-4121-8601-EA1BCDFC7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5000625"/>
            <a:ext cx="10058400" cy="94239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Heatmap Distribution of </a:t>
            </a:r>
            <a:r>
              <a:rPr lang="en-US" dirty="0" err="1"/>
              <a:t>Methbot</a:t>
            </a:r>
            <a:r>
              <a:rPr lang="en-US" dirty="0"/>
              <a:t> in Comparison to traditional Botnets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D7CA7-E91D-4495-A87C-C05118E2E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852" y="873818"/>
            <a:ext cx="5838825" cy="33370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4EF2BC-E0E8-482F-A644-172601441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62" y="873817"/>
            <a:ext cx="5497390" cy="33370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82F4C0-FE8B-45E8-BA12-4195CFE90383}"/>
              </a:ext>
            </a:extLst>
          </p:cNvPr>
          <p:cNvSpPr txBox="1"/>
          <p:nvPr/>
        </p:nvSpPr>
        <p:spPr>
          <a:xfrm>
            <a:off x="6350" y="6464808"/>
            <a:ext cx="1218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050" dirty="0"/>
              <a:t>https://cdn2.hubspot.net/hubfs/3400937/WO_Methbot_Operation_WP_01.pdf?__hstc=&amp;__hssc=&amp;hsCtaTracking=9c93c640-c638-4e10-8709-1f8e15d8c345%7C6338de37-adf9-48ea-b44a-a243fbd1685d</a:t>
            </a:r>
          </a:p>
        </p:txBody>
      </p:sp>
    </p:spTree>
    <p:extLst>
      <p:ext uri="{BB962C8B-B14F-4D97-AF65-F5344CB8AC3E}">
        <p14:creationId xmlns:p14="http://schemas.microsoft.com/office/powerpoint/2010/main" val="2808415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87581-6B73-4B60-BAF3-9B623A352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/>
              <a:t>Characteristics of Methbot</a:t>
            </a:r>
            <a:endParaRPr lang="en-US" dirty="0"/>
          </a:p>
        </p:txBody>
      </p: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490795DC-EC36-4671-A353-0AEAC87FB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132" y="645106"/>
            <a:ext cx="5247747" cy="5247747"/>
          </a:xfrm>
          <a:prstGeom prst="rect">
            <a:avLst/>
          </a:prstGeom>
        </p:spPr>
      </p:pic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1569BD6-D1BF-4573-96A9-75A95F8AC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/>
              <a:t> Preserve session data between executions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/>
              <a:t>Parse html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/>
              <a:t>Uses </a:t>
            </a:r>
            <a:r>
              <a:rPr lang="en-US" err="1"/>
              <a:t>JWPlayer</a:t>
            </a:r>
            <a:r>
              <a:rPr lang="en-US"/>
              <a:t> to run ad tags and request video advertisements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/>
              <a:t>NodeJS</a:t>
            </a: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6587DBF8-5C50-4034-8B79-FE54A01A8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720853-E885-4BE5-BFE2-24004CEF6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0170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33DFFC-D102-4FC3-801C-6BF96B78E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643" y="395927"/>
            <a:ext cx="10077254" cy="5473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95E7B-5064-460B-B3A2-E8C7F5D50B29}"/>
              </a:ext>
            </a:extLst>
          </p:cNvPr>
          <p:cNvSpPr txBox="1"/>
          <p:nvPr/>
        </p:nvSpPr>
        <p:spPr>
          <a:xfrm>
            <a:off x="1637968" y="6392850"/>
            <a:ext cx="897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http://nymag.com/intelligencer/2018/12/how-much-of-the-internet-is-fake.html</a:t>
            </a:r>
          </a:p>
        </p:txBody>
      </p:sp>
    </p:spTree>
    <p:extLst>
      <p:ext uri="{BB962C8B-B14F-4D97-AF65-F5344CB8AC3E}">
        <p14:creationId xmlns:p14="http://schemas.microsoft.com/office/powerpoint/2010/main" val="1519926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1033-DE07-4E0A-83A3-15742FA9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Key Behaviors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5023D99-21AE-4FB2-81DF-C7ADF0B340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8390020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FAB314-A48C-46E1-953D-DB201F13AB81}"/>
              </a:ext>
            </a:extLst>
          </p:cNvPr>
          <p:cNvSpPr txBox="1"/>
          <p:nvPr/>
        </p:nvSpPr>
        <p:spPr>
          <a:xfrm>
            <a:off x="6350" y="6464808"/>
            <a:ext cx="1218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050" dirty="0"/>
              <a:t>https://cdn2.hubspot.net/hubfs/3400937/WO_Methbot_Operation_WP_01.pdf?__hstc=&amp;__hssc=&amp;hsCtaTracking=9c93c640-c638-4e10-8709-1f8e15d8c345%7C6338de37-adf9-48ea-b44a-a243fbd1685d</a:t>
            </a:r>
          </a:p>
        </p:txBody>
      </p:sp>
    </p:spTree>
    <p:extLst>
      <p:ext uri="{BB962C8B-B14F-4D97-AF65-F5344CB8AC3E}">
        <p14:creationId xmlns:p14="http://schemas.microsoft.com/office/powerpoint/2010/main" val="745929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0">
            <a:extLst>
              <a:ext uri="{FF2B5EF4-FFF2-40B4-BE49-F238E27FC236}">
                <a16:creationId xmlns:a16="http://schemas.microsoft.com/office/drawing/2014/main" id="{3FD3CF24-D05A-4E8A-8D2C-0AB7CC0FD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5AA5-7BEC-49A4-97D8-B0C02FE2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577" y="634946"/>
            <a:ext cx="6846166" cy="14507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Avoidance of Fraud Detection</a:t>
            </a:r>
          </a:p>
        </p:txBody>
      </p:sp>
      <p:pic>
        <p:nvPicPr>
          <p:cNvPr id="6" name="Picture 5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1E5FD383-7051-4CA4-AFB1-1EC0391CE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43" y="620721"/>
            <a:ext cx="3267889" cy="1583926"/>
          </a:xfrm>
          <a:prstGeom prst="rect">
            <a:avLst/>
          </a:prstGeom>
        </p:spPr>
      </p:pic>
      <p:cxnSp>
        <p:nvCxnSpPr>
          <p:cNvPr id="28" name="Straight Connector 12">
            <a:extLst>
              <a:ext uri="{FF2B5EF4-FFF2-40B4-BE49-F238E27FC236}">
                <a16:creationId xmlns:a16="http://schemas.microsoft.com/office/drawing/2014/main" id="{96330F87-AACB-40A7-B2EA-55C9CFEF4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09772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EBB942FB-A66A-4182-9ED5-D228812A4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05" y="2349517"/>
            <a:ext cx="3121800" cy="1599923"/>
          </a:xfrm>
          <a:prstGeom prst="rect">
            <a:avLst/>
          </a:prstGeom>
        </p:spPr>
      </p:pic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C0A61A64-2AD5-4A65-9A0D-ACDFD4540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64" y="4110309"/>
            <a:ext cx="3446682" cy="121495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2823E-0247-4DC8-BF7B-D8DA1B71D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1747" y="2198914"/>
            <a:ext cx="6847996" cy="367018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Screen object construction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Dynamic Code Patching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Spoofing Behaviors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Human Input Simulation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Forged IP Registration</a:t>
            </a:r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55BC9725-B546-4B1F-B1BB-F6A61E244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E69DB3CD-23E8-4507-AE0E-77E1E0A03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871DB1-7358-4235-ACEE-E2453BEBA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010" y="4897544"/>
            <a:ext cx="3762375" cy="80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7CFA4D-C2DA-43C6-928D-52986AF58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3386" y="3097128"/>
            <a:ext cx="3257550" cy="28384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14A8E0B-0BAE-45FF-9208-2B94707C279F}"/>
              </a:ext>
            </a:extLst>
          </p:cNvPr>
          <p:cNvSpPr txBox="1"/>
          <p:nvPr/>
        </p:nvSpPr>
        <p:spPr>
          <a:xfrm>
            <a:off x="6350" y="6464808"/>
            <a:ext cx="1218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050" dirty="0"/>
              <a:t>https://cdn2.hubspot.net/hubfs/3400937/WO_Methbot_Operation_WP_01.pdf?__hstc=&amp;__hssc=&amp;hsCtaTracking=9c93c640-c638-4e10-8709-1f8e15d8c345%7C6338de37-adf9-48ea-b44a-a243fbd1685d</a:t>
            </a:r>
          </a:p>
        </p:txBody>
      </p:sp>
    </p:spTree>
    <p:extLst>
      <p:ext uri="{BB962C8B-B14F-4D97-AF65-F5344CB8AC3E}">
        <p14:creationId xmlns:p14="http://schemas.microsoft.com/office/powerpoint/2010/main" val="3260959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8A1B5F-0801-4AFF-A489-335B6A851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201B52-6441-4DBA-BACE-235977581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DF3DBB-17DD-4058-A944-5578E18A0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8085DD-8702-41C5-902C-64C09CAF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26060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Why Should We Be Concerned?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8762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F531A-846E-4EB2-A420-F9565523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E01ADA-755F-4C95-BBD5-B6EF1ED05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586155"/>
            <a:ext cx="10058400" cy="52828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6E46BB-13C8-4809-B3D4-90F9427D987A}"/>
              </a:ext>
            </a:extLst>
          </p:cNvPr>
          <p:cNvSpPr txBox="1"/>
          <p:nvPr/>
        </p:nvSpPr>
        <p:spPr>
          <a:xfrm>
            <a:off x="1324708" y="6386731"/>
            <a:ext cx="10867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https://twitter.com/mbrennanchina/status/1072114511212109824?ref_src=twsrc%5Etfw</a:t>
            </a:r>
          </a:p>
        </p:txBody>
      </p:sp>
    </p:spTree>
    <p:extLst>
      <p:ext uri="{BB962C8B-B14F-4D97-AF65-F5344CB8AC3E}">
        <p14:creationId xmlns:p14="http://schemas.microsoft.com/office/powerpoint/2010/main" val="738596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F531A-846E-4EB2-A420-F9565523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6E46BB-13C8-4809-B3D4-90F9427D987A}"/>
              </a:ext>
            </a:extLst>
          </p:cNvPr>
          <p:cNvSpPr txBox="1"/>
          <p:nvPr/>
        </p:nvSpPr>
        <p:spPr>
          <a:xfrm>
            <a:off x="1324708" y="6386731"/>
            <a:ext cx="10867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https://www.bloomberg.com/news/articles/2016-04-18/the-humans-hiding-behind-the-chatbots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603EDD-3457-4517-A5C8-FF4FE3774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A7ABC7-AE05-4377-8A86-B3430ED2D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85" y="203227"/>
            <a:ext cx="10238936" cy="602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20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F531A-846E-4EB2-A420-F9565523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6E46BB-13C8-4809-B3D4-90F9427D987A}"/>
              </a:ext>
            </a:extLst>
          </p:cNvPr>
          <p:cNvSpPr txBox="1"/>
          <p:nvPr/>
        </p:nvSpPr>
        <p:spPr>
          <a:xfrm>
            <a:off x="1324708" y="6386731"/>
            <a:ext cx="10867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https://www.theatlantic.com/technology/archive/2018/12/influencers-are-faking-brand-deals/578401/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603EDD-3457-4517-A5C8-FF4FE3774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3E34EC-A8FC-4A01-9134-A398604DB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28682"/>
            <a:ext cx="10058400" cy="591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63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F531A-846E-4EB2-A420-F9565523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6E46BB-13C8-4809-B3D4-90F9427D987A}"/>
              </a:ext>
            </a:extLst>
          </p:cNvPr>
          <p:cNvSpPr txBox="1"/>
          <p:nvPr/>
        </p:nvSpPr>
        <p:spPr>
          <a:xfrm>
            <a:off x="1324708" y="6386731"/>
            <a:ext cx="10867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http://nymag.com/intelligencer/2018/08/what-is-the-baby-meme-about-eating-sugar-and-telling-lies.html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603EDD-3457-4517-A5C8-FF4FE3774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3E3DD5-E496-414B-8E4A-59E6DB44C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00759"/>
            <a:ext cx="10119360" cy="595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77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AB19B2-1EFE-433D-AECD-FC182A5AA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Houston we have a problem…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63CAD-FBF2-47C9-B21D-3AB58AF12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Botnets make it overwhelmingly difficult to determine real vs fake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All data traffic is saturated and does not reflect true human traffic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Businesses are fake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Content is fake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Politics are fake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Are we real?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2F5306-6E04-49A9-8316-38D55DED4F40}"/>
              </a:ext>
            </a:extLst>
          </p:cNvPr>
          <p:cNvSpPr txBox="1"/>
          <p:nvPr/>
        </p:nvSpPr>
        <p:spPr>
          <a:xfrm>
            <a:off x="1637968" y="6392850"/>
            <a:ext cx="897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http://nymag.com/intelligencer/2018/12/how-much-of-the-internet-is-fake.html</a:t>
            </a:r>
          </a:p>
        </p:txBody>
      </p:sp>
    </p:spTree>
    <p:extLst>
      <p:ext uri="{BB962C8B-B14F-4D97-AF65-F5344CB8AC3E}">
        <p14:creationId xmlns:p14="http://schemas.microsoft.com/office/powerpoint/2010/main" val="1093520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6E09AC3-40FC-4C36-8AF6-6006CEBEB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64" y="5521568"/>
            <a:ext cx="2349305" cy="686738"/>
          </a:xfrm>
        </p:spPr>
        <p:txBody>
          <a:bodyPr/>
          <a:lstStyle/>
          <a:p>
            <a:r>
              <a:rPr lang="en-US" dirty="0"/>
              <a:t>PewDiePie?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2DCD7BC-F70E-4299-9B0F-9CBD42F3232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14753" t="-20514" r="-16826" b="-696"/>
          <a:stretch/>
        </p:blipFill>
        <p:spPr>
          <a:xfrm>
            <a:off x="15" y="-597877"/>
            <a:ext cx="12191985" cy="61194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2E829A-323F-48D8-819C-BBD2F0BC7807}"/>
              </a:ext>
            </a:extLst>
          </p:cNvPr>
          <p:cNvSpPr txBox="1"/>
          <p:nvPr/>
        </p:nvSpPr>
        <p:spPr>
          <a:xfrm>
            <a:off x="662354" y="6310788"/>
            <a:ext cx="10867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http://nymag.com/intelligencer/2018/12/why-pewdiepies-anti-semitic-youtube-jokes-dont-hurt-him.html</a:t>
            </a:r>
          </a:p>
        </p:txBody>
      </p:sp>
    </p:spTree>
    <p:extLst>
      <p:ext uri="{BB962C8B-B14F-4D97-AF65-F5344CB8AC3E}">
        <p14:creationId xmlns:p14="http://schemas.microsoft.com/office/powerpoint/2010/main" val="3067660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B8A1B5F-0801-4AFF-A489-335B6A851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201B52-6441-4DBA-BACE-235977581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DF3DBB-17DD-4058-A944-5578E18A0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6E87E-E9BF-41DF-89B6-16A628D06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522524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cap="all" spc="200">
                <a:solidFill>
                  <a:srgbClr val="FFFFFF"/>
                </a:solidFill>
                <a:latin typeface="+mj-lt"/>
              </a:rPr>
              <a:t>We now have to prove that we are “not a robot”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667CA4-0BAB-4429-B5F1-066137A74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Real is being outsourced</a:t>
            </a:r>
          </a:p>
        </p:txBody>
      </p:sp>
    </p:spTree>
    <p:extLst>
      <p:ext uri="{BB962C8B-B14F-4D97-AF65-F5344CB8AC3E}">
        <p14:creationId xmlns:p14="http://schemas.microsoft.com/office/powerpoint/2010/main" val="3012682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35EA0-FA34-46B6-A200-1B125E97D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“Studies generally suggest that, year after year, less than 60 percent of web traffic is human; some years, according to some researchers, a healthy majority of it is bot.” </a:t>
            </a:r>
          </a:p>
          <a:p>
            <a:r>
              <a:rPr lang="en-US" sz="3200" dirty="0"/>
              <a:t>- </a:t>
            </a:r>
            <a:r>
              <a:rPr lang="en-US" sz="3200" dirty="0" err="1"/>
              <a:t>Intellegencer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17000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B8A1B5F-0801-4AFF-A489-335B6A851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201B52-6441-4DBA-BACE-235977581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DF3DBB-17DD-4058-A944-5578E18A0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07119-ACAC-4510-9795-0C9AE8E33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522524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cap="all" spc="200" dirty="0">
                <a:solidFill>
                  <a:srgbClr val="FFFFFF"/>
                </a:solidFill>
                <a:latin typeface="+mj-lt"/>
              </a:rPr>
              <a:t>JavaScript is bad. Botnets are bad.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B02D6F-775E-47E7-9A03-CBB663D29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Closing Remarks</a:t>
            </a:r>
          </a:p>
        </p:txBody>
      </p:sp>
    </p:spTree>
    <p:extLst>
      <p:ext uri="{BB962C8B-B14F-4D97-AF65-F5344CB8AC3E}">
        <p14:creationId xmlns:p14="http://schemas.microsoft.com/office/powerpoint/2010/main" val="3858963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469AA-DE09-4CAB-B69E-3455AAFE8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Is the Internet only </a:t>
            </a:r>
            <a:r>
              <a:rPr lang="en-US" dirty="0" err="1"/>
              <a:t>BotNets</a:t>
            </a:r>
            <a:r>
              <a:rPr lang="en-US" dirty="0"/>
              <a:t>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5DD617-556F-4F4A-81A1-AA8EF56021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9498674"/>
              </p:ext>
            </p:extLst>
          </p:nvPr>
        </p:nvGraphicFramePr>
        <p:xfrm>
          <a:off x="1066800" y="215566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70D1A7E-11E4-4ED5-9632-AA1E8E8676EC}"/>
              </a:ext>
            </a:extLst>
          </p:cNvPr>
          <p:cNvSpPr txBox="1"/>
          <p:nvPr/>
        </p:nvSpPr>
        <p:spPr>
          <a:xfrm>
            <a:off x="1637968" y="6392850"/>
            <a:ext cx="897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http://nymag.com/intelligencer/2018/12/how-much-of-the-internet-is-fake.html</a:t>
            </a:r>
          </a:p>
        </p:txBody>
      </p:sp>
    </p:spTree>
    <p:extLst>
      <p:ext uri="{BB962C8B-B14F-4D97-AF65-F5344CB8AC3E}">
        <p14:creationId xmlns:p14="http://schemas.microsoft.com/office/powerpoint/2010/main" val="2946335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8A1B5F-0801-4AFF-A489-335B6A851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201B52-6441-4DBA-BACE-235977581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DF3DBB-17DD-4058-A944-5578E18A0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8085DD-8702-41C5-902C-64C09CAF4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26060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3ve Technology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4684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03258A-52C6-4288-AA56-C3262A0D2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7A771-09AA-47B0-AA61-7CDD22F7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Effects of 3ve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4A9F1-40FD-41E0-8FB1-3B2CDF51C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38" r="3" b="8318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D417315-0A35-4882-ABD2-ABE3C89E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5920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EA7C2-BA5D-4285-85E2-289FC5912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43" y="704850"/>
            <a:ext cx="10133815" cy="5448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B5E026-DE71-46FC-BF5A-EB29C3425442}"/>
              </a:ext>
            </a:extLst>
          </p:cNvPr>
          <p:cNvSpPr txBox="1"/>
          <p:nvPr/>
        </p:nvSpPr>
        <p:spPr>
          <a:xfrm>
            <a:off x="1077797" y="6355427"/>
            <a:ext cx="10338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https://services.google.com/fh/files/blogs/3ve_google_whiteops_whitepaper_final_nov_2018.pdf</a:t>
            </a:r>
          </a:p>
        </p:txBody>
      </p:sp>
    </p:spTree>
    <p:extLst>
      <p:ext uri="{BB962C8B-B14F-4D97-AF65-F5344CB8AC3E}">
        <p14:creationId xmlns:p14="http://schemas.microsoft.com/office/powerpoint/2010/main" val="886081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3379B1-9332-43E1-878B-E4DBD8E80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989" y="455439"/>
            <a:ext cx="10558021" cy="5379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D5E22D-6C77-4FDC-9E18-C321D36D8A20}"/>
              </a:ext>
            </a:extLst>
          </p:cNvPr>
          <p:cNvSpPr txBox="1"/>
          <p:nvPr/>
        </p:nvSpPr>
        <p:spPr>
          <a:xfrm>
            <a:off x="1077797" y="6355427"/>
            <a:ext cx="10338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https://services.google.com/fh/files/blogs/3ve_google_whiteops_whitepaper_final_nov_2018.pdf</a:t>
            </a:r>
          </a:p>
        </p:txBody>
      </p:sp>
    </p:spTree>
    <p:extLst>
      <p:ext uri="{BB962C8B-B14F-4D97-AF65-F5344CB8AC3E}">
        <p14:creationId xmlns:p14="http://schemas.microsoft.com/office/powerpoint/2010/main" val="3488699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C85F25-39CC-48AF-8D8E-6A44DCC7E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7CAC5F-1B03-4B13-8559-35145C915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30923" y="351692"/>
            <a:ext cx="1629507" cy="624288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5400" dirty="0"/>
          </a:p>
          <a:p>
            <a:r>
              <a:rPr lang="en-US" sz="5400" dirty="0"/>
              <a:t>3v1</a:t>
            </a:r>
          </a:p>
          <a:p>
            <a:endParaRPr lang="en-US" sz="5400" dirty="0"/>
          </a:p>
          <a:p>
            <a:r>
              <a:rPr lang="en-US" sz="5400" dirty="0"/>
              <a:t>3v2</a:t>
            </a:r>
          </a:p>
          <a:p>
            <a:endParaRPr lang="en-US" sz="5400" dirty="0"/>
          </a:p>
          <a:p>
            <a:r>
              <a:rPr lang="en-US" sz="5400" dirty="0"/>
              <a:t>3v3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24928-5082-471D-8892-4B363211D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599" y="4305115"/>
            <a:ext cx="6711462" cy="1971537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95C84D3-24A9-498D-87BC-BF8B13EC3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1" y="2489932"/>
            <a:ext cx="6711462" cy="1815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CF28A3-EB20-43F2-8D9D-7386285D5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599" y="483836"/>
            <a:ext cx="6816970" cy="20344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CB7D8A-E50E-4356-BB97-0FA3124643A8}"/>
              </a:ext>
            </a:extLst>
          </p:cNvPr>
          <p:cNvSpPr txBox="1"/>
          <p:nvPr/>
        </p:nvSpPr>
        <p:spPr>
          <a:xfrm>
            <a:off x="1077797" y="6355427"/>
            <a:ext cx="10338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https://services.google.com/fh/files/blogs/3ve_google_whiteops_whitepaper_final_nov_2018.pdf</a:t>
            </a:r>
          </a:p>
        </p:txBody>
      </p:sp>
    </p:spTree>
    <p:extLst>
      <p:ext uri="{BB962C8B-B14F-4D97-AF65-F5344CB8AC3E}">
        <p14:creationId xmlns:p14="http://schemas.microsoft.com/office/powerpoint/2010/main" val="9122374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879</Words>
  <Application>Microsoft Office PowerPoint</Application>
  <PresentationFormat>Widescreen</PresentationFormat>
  <Paragraphs>78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Retrospect</vt:lpstr>
      <vt:lpstr>How Much of the Internet Is Fake? Turns out a Lot, Actually.</vt:lpstr>
      <vt:lpstr>PowerPoint Presentation</vt:lpstr>
      <vt:lpstr>PowerPoint Presentation</vt:lpstr>
      <vt:lpstr>Is the Internet only BotNets?</vt:lpstr>
      <vt:lpstr>3ve Technology</vt:lpstr>
      <vt:lpstr>Effects of 3ve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Fake website?</vt:lpstr>
      <vt:lpstr>3v2 infected computer operations</vt:lpstr>
      <vt:lpstr>Area of infiltration for 3v2</vt:lpstr>
      <vt:lpstr>Methbot</vt:lpstr>
      <vt:lpstr>Effects of Methbot</vt:lpstr>
      <vt:lpstr>The Methbot Bot Farm</vt:lpstr>
      <vt:lpstr>Heatmap Distribution of Methbot in Comparison to traditional Botnets</vt:lpstr>
      <vt:lpstr>Characteristics of Methbot</vt:lpstr>
      <vt:lpstr>Key Behaviors</vt:lpstr>
      <vt:lpstr>Avoidance of Fraud Detection</vt:lpstr>
      <vt:lpstr>Why Should We Be Concerned?</vt:lpstr>
      <vt:lpstr>PowerPoint Presentation</vt:lpstr>
      <vt:lpstr>PowerPoint Presentation</vt:lpstr>
      <vt:lpstr>PowerPoint Presentation</vt:lpstr>
      <vt:lpstr>PowerPoint Presentation</vt:lpstr>
      <vt:lpstr>Houston we have a problem…</vt:lpstr>
      <vt:lpstr>PewDiePie?</vt:lpstr>
      <vt:lpstr>Real is being outsourced</vt:lpstr>
      <vt:lpstr>Closing Remarks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Much of the Internet Is Fake? Turns out a Lot, Actually.</dc:title>
  <dc:creator>Matt S</dc:creator>
  <cp:lastModifiedBy>Matt S</cp:lastModifiedBy>
  <cp:revision>1</cp:revision>
  <dcterms:created xsi:type="dcterms:W3CDTF">2019-02-12T03:50:07Z</dcterms:created>
  <dcterms:modified xsi:type="dcterms:W3CDTF">2019-02-12T03:53:27Z</dcterms:modified>
</cp:coreProperties>
</file>